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sldIdLst>
    <p:sldId id="270" r:id="rId2"/>
    <p:sldId id="268" r:id="rId3"/>
  </p:sldIdLst>
  <p:sldSz cx="12192000" cy="16256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2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a:srgbClr val="0000FF"/>
    <a:srgbClr val="33CCFF"/>
    <a:srgbClr val="005800"/>
    <a:srgbClr val="FFFFCC"/>
    <a:srgbClr val="C3F670"/>
    <a:srgbClr val="CCFF99"/>
    <a:srgbClr val="BAF22E"/>
    <a:srgbClr val="DAE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9" autoAdjust="0"/>
    <p:restoredTop sz="94523" autoAdjust="0"/>
  </p:normalViewPr>
  <p:slideViewPr>
    <p:cSldViewPr snapToGrid="0">
      <p:cViewPr varScale="1">
        <p:scale>
          <a:sx n="30" d="100"/>
          <a:sy n="30" d="100"/>
        </p:scale>
        <p:origin x="2166" y="84"/>
      </p:cViewPr>
      <p:guideLst>
        <p:guide orient="horz" pos="5120"/>
        <p:guide pos="384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slide" Target="slides/slide2.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4"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4"/>
            <a:ext cx="2949099" cy="498693"/>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4" y="4"/>
            <a:ext cx="2949099" cy="498693"/>
          </a:xfrm>
          <a:prstGeom prst="rect">
            <a:avLst/>
          </a:prstGeom>
        </p:spPr>
        <p:txBody>
          <a:bodyPr vert="horz" lIns="91401" tIns="45700" rIns="91401" bIns="45700" rtlCol="0"/>
          <a:lstStyle>
            <a:lvl1pPr algn="r">
              <a:defRPr sz="1200"/>
            </a:lvl1pPr>
          </a:lstStyle>
          <a:p>
            <a:fld id="{68F567E3-1C96-4D85-A5B1-7E336C154F10}" type="datetimeFigureOut">
              <a:rPr kumimoji="1" lang="ja-JP" altLang="en-US" smtClean="0"/>
              <a:pPr/>
              <a:t>2019/7/5</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3013" cy="3354387"/>
          </a:xfrm>
          <a:prstGeom prst="rect">
            <a:avLst/>
          </a:prstGeom>
          <a:noFill/>
          <a:ln w="12700">
            <a:solidFill>
              <a:prstClr val="black"/>
            </a:solidFill>
          </a:ln>
        </p:spPr>
        <p:txBody>
          <a:bodyPr vert="horz" lIns="91401" tIns="45700" rIns="91401" bIns="4570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01" tIns="45700" rIns="91401" bIns="4570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440648"/>
            <a:ext cx="2949099" cy="498692"/>
          </a:xfrm>
          <a:prstGeom prst="rect">
            <a:avLst/>
          </a:prstGeom>
        </p:spPr>
        <p:txBody>
          <a:bodyPr vert="horz" lIns="91401" tIns="45700" rIns="91401"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4" y="9440648"/>
            <a:ext cx="2949099" cy="498692"/>
          </a:xfrm>
          <a:prstGeom prst="rect">
            <a:avLst/>
          </a:prstGeom>
        </p:spPr>
        <p:txBody>
          <a:bodyPr vert="horz" lIns="91401" tIns="45700" rIns="91401" bIns="45700" rtlCol="0" anchor="b"/>
          <a:lstStyle>
            <a:lvl1pPr algn="r">
              <a:defRPr sz="1200"/>
            </a:lvl1pPr>
          </a:lstStyle>
          <a:p>
            <a:fld id="{C813F67A-8459-4686-A2B3-369486DADC3D}" type="slidenum">
              <a:rPr kumimoji="1" lang="ja-JP" altLang="en-US" smtClean="0"/>
              <a:pPr/>
              <a:t>‹#›</a:t>
            </a:fld>
            <a:endParaRPr kumimoji="1" lang="ja-JP" altLang="en-US"/>
          </a:p>
        </p:txBody>
      </p:sp>
    </p:spTree>
    <p:extLst>
      <p:ext uri="{BB962C8B-B14F-4D97-AF65-F5344CB8AC3E}">
        <p14:creationId xmlns:p14="http://schemas.microsoft.com/office/powerpoint/2010/main" val="3086164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13F67A-8459-4686-A2B3-369486DADC3D}" type="slidenum">
              <a:rPr kumimoji="1" lang="ja-JP" altLang="en-US" smtClean="0"/>
              <a:pPr/>
              <a:t>1</a:t>
            </a:fld>
            <a:endParaRPr kumimoji="1" lang="ja-JP" altLang="en-US"/>
          </a:p>
        </p:txBody>
      </p:sp>
    </p:spTree>
    <p:extLst>
      <p:ext uri="{BB962C8B-B14F-4D97-AF65-F5344CB8AC3E}">
        <p14:creationId xmlns:p14="http://schemas.microsoft.com/office/powerpoint/2010/main" val="296297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13F67A-8459-4686-A2B3-369486DADC3D}" type="slidenum">
              <a:rPr kumimoji="1" lang="ja-JP" altLang="en-US" smtClean="0"/>
              <a:pPr/>
              <a:t>2</a:t>
            </a:fld>
            <a:endParaRPr kumimoji="1" lang="ja-JP" altLang="en-US"/>
          </a:p>
        </p:txBody>
      </p:sp>
    </p:spTree>
    <p:extLst>
      <p:ext uri="{BB962C8B-B14F-4D97-AF65-F5344CB8AC3E}">
        <p14:creationId xmlns:p14="http://schemas.microsoft.com/office/powerpoint/2010/main" val="2753829781"/>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221390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368957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427826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221221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246124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90749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365996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966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1207308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60718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A9470B0-C9E2-404E-896C-67BF665B99F8}" type="datetimeFigureOut">
              <a:rPr kumimoji="1" lang="ja-JP" altLang="en-US" smtClean="0"/>
              <a:pPr/>
              <a:t>2019/7/5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324979635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0A9470B0-C9E2-404E-896C-67BF665B99F8}" type="datetimeFigureOut">
              <a:rPr kumimoji="1" lang="ja-JP" altLang="en-US" smtClean="0"/>
              <a:pPr/>
              <a:t>2019/7/5</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AB9C8683-2AA7-40C8-BA02-77F86C015E48}" type="slidenum">
              <a:rPr kumimoji="1" lang="ja-JP" altLang="en-US" smtClean="0"/>
              <a:pPr/>
              <a:t>‹#›</a:t>
            </a:fld>
            <a:endParaRPr kumimoji="1" lang="ja-JP" altLang="en-US"/>
          </a:p>
        </p:txBody>
      </p:sp>
    </p:spTree>
    <p:extLst>
      <p:ext uri="{BB962C8B-B14F-4D97-AF65-F5344CB8AC3E}">
        <p14:creationId xmlns:p14="http://schemas.microsoft.com/office/powerpoint/2010/main" val="34713585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8" Type="http://schemas.openxmlformats.org/officeDocument/2006/relationships/image" Target="../media/image6.png" />
  <Relationship Id="rId3" Type="http://schemas.openxmlformats.org/officeDocument/2006/relationships/image" Target="../media/image1.png" />
  <Relationship Id="rId7" Type="http://schemas.openxmlformats.org/officeDocument/2006/relationships/image" Target="../media/image5.png" />
  <Relationship Id="rId2" Type="http://schemas.openxmlformats.org/officeDocument/2006/relationships/notesSlide" Target="../notesSlides/notesSlide1.xml" />
  <Relationship Id="rId1" Type="http://schemas.openxmlformats.org/officeDocument/2006/relationships/slideLayout" Target="../slideLayouts/slideLayout1.xml" />
  <Relationship Id="rId6" Type="http://schemas.openxmlformats.org/officeDocument/2006/relationships/image" Target="../media/image4.png" />
  <Relationship Id="rId5" Type="http://schemas.openxmlformats.org/officeDocument/2006/relationships/image" Target="../media/image3.png" />
  <Relationship Id="rId4" Type="http://schemas.openxmlformats.org/officeDocument/2006/relationships/image" Target="../media/image2.png" />
</Relationships>
</file>

<file path=ppt/slides/_rels/slide2.xml.rels>&#65279;<?xml version="1.0" encoding="utf-8" standalone="yes"?>
<Relationships xmlns="http://schemas.openxmlformats.org/package/2006/relationships">
  <Relationship Id="rId8" Type="http://schemas.openxmlformats.org/officeDocument/2006/relationships/image" Target="../media/image10.jpg" />
  <Relationship Id="rId3" Type="http://schemas.openxmlformats.org/officeDocument/2006/relationships/image" Target="../media/image2.png" />
  <Relationship Id="rId7" Type="http://schemas.openxmlformats.org/officeDocument/2006/relationships/image" Target="../media/image9.jpg" />
  <Relationship Id="rId2" Type="http://schemas.openxmlformats.org/officeDocument/2006/relationships/notesSlide" Target="../notesSlides/notesSlide2.xml" />
  <Relationship Id="rId1" Type="http://schemas.openxmlformats.org/officeDocument/2006/relationships/slideLayout" Target="../slideLayouts/slideLayout2.xml" />
  <Relationship Id="rId6" Type="http://schemas.openxmlformats.org/officeDocument/2006/relationships/image" Target="../media/image8.jpg" />
  <Relationship Id="rId5" Type="http://schemas.openxmlformats.org/officeDocument/2006/relationships/image" Target="../media/image7.jpg" />
  <Relationship Id="rId10" Type="http://schemas.openxmlformats.org/officeDocument/2006/relationships/image" Target="../media/image12.jpg" />
  <Relationship Id="rId4" Type="http://schemas.openxmlformats.org/officeDocument/2006/relationships/image" Target="../media/image3.png" />
  <Relationship Id="rId9" Type="http://schemas.openxmlformats.org/officeDocument/2006/relationships/image" Target="../media/image11.jp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2855629" y="3032701"/>
            <a:ext cx="9320180" cy="415498"/>
          </a:xfrm>
          <a:prstGeom prst="rect">
            <a:avLst/>
          </a:prstGeom>
          <a:noFill/>
        </p:spPr>
        <p:txBody>
          <a:bodyPr wrap="none" rtlCol="0">
            <a:spAutoFit/>
          </a:bodyPr>
          <a:lstStyle/>
          <a:p>
            <a:r>
              <a:rPr lang="en-US" altLang="ja-JP" sz="21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SDG</a:t>
            </a:r>
            <a:r>
              <a:rPr lang="ja-JP" altLang="en-US" sz="21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21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21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1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住み続けられるまちづくり・目標</a:t>
            </a:r>
            <a:r>
              <a:rPr lang="en-US" altLang="ja-JP" sz="21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21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1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パートナーシップで目標を達成しよう</a:t>
            </a:r>
            <a:endParaRPr lang="ja-JP" altLang="en-US" sz="21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091" y="2350726"/>
            <a:ext cx="1189688" cy="1189688"/>
          </a:xfrm>
          <a:prstGeom prst="rect">
            <a:avLst/>
          </a:prstGeom>
        </p:spPr>
      </p:pic>
      <p:sp>
        <p:nvSpPr>
          <p:cNvPr id="2" name="円/楕円 1"/>
          <p:cNvSpPr/>
          <p:nvPr/>
        </p:nvSpPr>
        <p:spPr>
          <a:xfrm>
            <a:off x="-2594126" y="11731"/>
            <a:ext cx="15002641" cy="2417818"/>
          </a:xfrm>
          <a:prstGeom prst="ellipse">
            <a:avLst/>
          </a:prstGeom>
          <a:pattFill prst="pct30">
            <a:fgClr>
              <a:schemeClr val="accent1">
                <a:lumMod val="40000"/>
                <a:lumOff val="6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66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6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国際協力で地域活性化</a:t>
            </a:r>
            <a:r>
              <a:rPr lang="en-US" altLang="ja-JP" sz="66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3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海外と日本の学び合い</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で 地域づくり</a:t>
            </a: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、人づくり</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1937510" y="2354248"/>
            <a:ext cx="9587069" cy="769441"/>
          </a:xfrm>
          <a:prstGeom prst="rect">
            <a:avLst/>
          </a:prstGeom>
          <a:noFill/>
        </p:spPr>
        <p:txBody>
          <a:bodyPr wrap="square" rtlCol="0">
            <a:spAutoFit/>
          </a:bodyPr>
          <a:lstStyle/>
          <a:p>
            <a:r>
              <a:rPr lang="ja-JP" altLang="en-US" sz="4400" b="1" dirty="0" smtClean="0">
                <a:solidFill>
                  <a:schemeClr val="accent5">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4400" b="1" dirty="0" smtClean="0">
                <a:solidFill>
                  <a:schemeClr val="accent5">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3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3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回自治体と</a:t>
            </a:r>
            <a:r>
              <a:rPr lang="en-US" altLang="ja-JP" sz="3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NGO</a:t>
            </a:r>
            <a:r>
              <a:rPr lang="ja-JP" altLang="en-US" sz="3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3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3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の連携推進セミナー</a:t>
            </a:r>
            <a:endParaRPr kumimoji="1" lang="ja-JP" altLang="en-US" sz="30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63434" y="9045"/>
            <a:ext cx="1224000" cy="1224000"/>
          </a:xfrm>
          <a:prstGeom prst="rect">
            <a:avLst/>
          </a:prstGeom>
        </p:spPr>
      </p:pic>
      <p:pic>
        <p:nvPicPr>
          <p:cNvPr id="25" name="図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87434" y="9045"/>
            <a:ext cx="1224000" cy="1224000"/>
          </a:xfrm>
          <a:prstGeom prst="rect">
            <a:avLst/>
          </a:prstGeom>
        </p:spPr>
      </p:pic>
      <p:pic>
        <p:nvPicPr>
          <p:cNvPr id="27" name="図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17779" y="2373301"/>
            <a:ext cx="1181548" cy="1181548"/>
          </a:xfrm>
          <a:prstGeom prst="rect">
            <a:avLst/>
          </a:prstGeom>
        </p:spPr>
      </p:pic>
      <p:sp>
        <p:nvSpPr>
          <p:cNvPr id="6" name="円/楕円 5"/>
          <p:cNvSpPr/>
          <p:nvPr/>
        </p:nvSpPr>
        <p:spPr>
          <a:xfrm>
            <a:off x="-332210" y="4329761"/>
            <a:ext cx="3499977" cy="845028"/>
          </a:xfrm>
          <a:prstGeom prst="ellipse">
            <a:avLst/>
          </a:prstGeom>
          <a:pattFill prst="pct30">
            <a:fgClr>
              <a:schemeClr val="accent1">
                <a:lumMod val="40000"/>
                <a:lumOff val="6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プログラム</a:t>
            </a:r>
            <a:endParaRPr kumimoji="1" lang="ja-JP" altLang="en-US" sz="3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564812" y="12043839"/>
            <a:ext cx="5320511" cy="3739485"/>
          </a:xfrm>
          <a:prstGeom prst="rect">
            <a:avLst/>
          </a:prstGeom>
          <a:pattFill prst="pct20">
            <a:fgClr>
              <a:srgbClr val="FF6600"/>
            </a:fgClr>
            <a:bgClr>
              <a:schemeClr val="bg1"/>
            </a:bgClr>
          </a:pattFill>
        </p:spPr>
        <p:txBody>
          <a:bodyPr wrap="square" rtlCol="0">
            <a:spAutoFit/>
          </a:bodyPr>
          <a:lstStyle/>
          <a:p>
            <a:endParaRPr lang="en-US" altLang="ja-JP" sz="80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会場</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一財</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自治体</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国際化</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協会</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大会議室</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102-0083 </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東京都千代田</a:t>
            </a:r>
            <a:r>
              <a:rPr lang="ja-JP"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麹町</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1-7</a:t>
            </a:r>
          </a:p>
          <a:p>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相互半蔵</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門ビル１</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F </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電話</a:t>
            </a:r>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03-5213-1734</a:t>
            </a:r>
          </a:p>
          <a:p>
            <a:endParaRPr lang="en-US" altLang="ja-JP" sz="5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■対象</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名先着順。定員になり次第終了</a:t>
            </a: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自治体</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職員・地域国際化協会職員</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NPO/NGO</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関係者</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その他</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関心のある方</a:t>
            </a:r>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企業、学生</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、一般）</a:t>
            </a:r>
            <a:endPar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参加費：</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無料</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申込方法</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申込みフォームからお願いします</a:t>
            </a:r>
            <a:r>
              <a:rPr lang="ja-JP" altLang="en-US"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b="1" dirty="0" smtClean="0">
              <a:solidFill>
                <a:schemeClr val="accent5">
                  <a:lumMod val="75000"/>
                </a:schemeClr>
              </a:solidFill>
            </a:endParaRPr>
          </a:p>
          <a:p>
            <a:r>
              <a:rPr lang="ja-JP" altLang="en-US" sz="1400" b="1" dirty="0" smtClean="0">
                <a:solidFill>
                  <a:schemeClr val="accent5">
                    <a:lumMod val="75000"/>
                  </a:schemeClr>
                </a:solidFill>
              </a:rPr>
              <a:t>申込みフォーム：</a:t>
            </a:r>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https://bit.ly/2WROIEb</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b="1"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2" name="図 4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54100" y="14417244"/>
            <a:ext cx="746967" cy="746967"/>
          </a:xfrm>
          <a:prstGeom prst="rect">
            <a:avLst/>
          </a:prstGeom>
        </p:spPr>
      </p:pic>
      <p:sp>
        <p:nvSpPr>
          <p:cNvPr id="5" name="テキスト ボックス 4"/>
          <p:cNvSpPr txBox="1"/>
          <p:nvPr/>
        </p:nvSpPr>
        <p:spPr>
          <a:xfrm>
            <a:off x="6036315" y="4759839"/>
            <a:ext cx="6459882" cy="738664"/>
          </a:xfrm>
          <a:prstGeom prst="rect">
            <a:avLst/>
          </a:prstGeom>
          <a:noFill/>
        </p:spPr>
        <p:txBody>
          <a:bodyPr wrap="square" rtlCol="0">
            <a:spAutoFit/>
          </a:bodyPr>
          <a:lstStyle/>
          <a:p>
            <a:r>
              <a:rPr lang="ja-JP" altLang="en-US" sz="2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会場</a:t>
            </a:r>
            <a:r>
              <a:rPr lang="ja-JP" altLang="en-US" sz="2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en-US" altLang="ja-JP" sz="2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2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一財</a:t>
            </a:r>
            <a:r>
              <a:rPr lang="en-US" altLang="ja-JP" sz="2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2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自治体国際化協会 </a:t>
            </a:r>
            <a:r>
              <a:rPr lang="ja-JP" altLang="en-US" sz="2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大会議室</a:t>
            </a:r>
            <a:endParaRPr lang="en-US" altLang="ja-JP" sz="2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8" name="テキスト ボックス 47"/>
          <p:cNvSpPr txBox="1"/>
          <p:nvPr/>
        </p:nvSpPr>
        <p:spPr>
          <a:xfrm>
            <a:off x="4424466" y="12145406"/>
            <a:ext cx="4280334" cy="3951851"/>
          </a:xfrm>
          <a:prstGeom prst="rect">
            <a:avLst/>
          </a:prstGeom>
          <a:pattFill prst="pct20">
            <a:fgClr>
              <a:srgbClr val="FF6600"/>
            </a:fgClr>
            <a:bgClr>
              <a:schemeClr val="bg1"/>
            </a:bgClr>
          </a:pattFill>
        </p:spPr>
        <p:txBody>
          <a:bodyPr wrap="square" rtlCol="0">
            <a:spAutoFit/>
          </a:bodyPr>
          <a:lstStyle/>
          <a:p>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Google </a:t>
            </a:r>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Form</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でお申込み</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ができない</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場合</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～⑤を記載の上、下記メールアドレスあて</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お申し込み</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ください</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8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international_cooperation@plaza-clair.jp</a:t>
            </a:r>
          </a:p>
          <a:p>
            <a:endPar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①　件名</a:t>
            </a:r>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【8/9</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自治体連携セミナー参加申込</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②　お名前</a:t>
            </a:r>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ふりがな</a:t>
            </a:r>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ご所属、役職</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④　ご連絡先</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400" b="1" dirty="0" err="1">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E-mail</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⑤　名刺</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交換会参加</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の有無（会費</a:t>
            </a:r>
            <a:r>
              <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円）</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（食事制限がある場合はご記入ください）</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8067958" y="11817362"/>
            <a:ext cx="3725995" cy="1400383"/>
          </a:xfrm>
          <a:prstGeom prst="rect">
            <a:avLst/>
          </a:prstGeom>
          <a:pattFill prst="pct20">
            <a:fgClr>
              <a:srgbClr val="FF6600"/>
            </a:fgClr>
            <a:bgClr>
              <a:schemeClr val="bg1"/>
            </a:bgClr>
          </a:pattFill>
        </p:spPr>
        <p:txBody>
          <a:bodyPr wrap="square" rtlCol="0">
            <a:spAutoFit/>
          </a:bodyPr>
          <a:lstStyle/>
          <a:p>
            <a:endParaRPr lang="en-US" altLang="ja-JP" sz="1400"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アクセス：東京</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メトロ</a:t>
            </a:r>
            <a:endParaRPr lang="en-US" altLang="ja-JP"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半蔵門線「</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半蔵門」</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駅１番</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出口より徒歩</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１分</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有楽町</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線「麹町」</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駅１番</a:t>
            </a:r>
            <a:r>
              <a:rPr lang="ja-JP" altLang="en-US" sz="1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出口より徒歩</a:t>
            </a:r>
            <a:r>
              <a:rPr lang="ja-JP" altLang="en-US"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８分</a:t>
            </a:r>
            <a:endParaRPr lang="en-US" altLang="ja-JP" sz="1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http://www.plaza-clair.jp/plaza/access.html</a:t>
            </a:r>
          </a:p>
          <a:p>
            <a:r>
              <a:rPr lang="en-US" altLang="ja-JP" sz="8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p>
        </p:txBody>
      </p:sp>
      <p:pic>
        <p:nvPicPr>
          <p:cNvPr id="50" name="図 49"/>
          <p:cNvPicPr>
            <a:picLocks noChangeAspect="1"/>
          </p:cNvPicPr>
          <p:nvPr/>
        </p:nvPicPr>
        <p:blipFill>
          <a:blip r:embed="rId8"/>
          <a:stretch>
            <a:fillRect/>
          </a:stretch>
        </p:blipFill>
        <p:spPr>
          <a:xfrm>
            <a:off x="8116778" y="13096167"/>
            <a:ext cx="3708298" cy="2402230"/>
          </a:xfrm>
          <a:prstGeom prst="rect">
            <a:avLst/>
          </a:prstGeom>
        </p:spPr>
      </p:pic>
      <p:graphicFrame>
        <p:nvGraphicFramePr>
          <p:cNvPr id="51" name="表 50"/>
          <p:cNvGraphicFramePr>
            <a:graphicFrameLocks noGrp="1"/>
          </p:cNvGraphicFramePr>
          <p:nvPr>
            <p:extLst>
              <p:ext uri="{D42A27DB-BD31-4B8C-83A1-F6EECF244321}">
                <p14:modId xmlns:p14="http://schemas.microsoft.com/office/powerpoint/2010/main" val="1427611545"/>
              </p:ext>
            </p:extLst>
          </p:nvPr>
        </p:nvGraphicFramePr>
        <p:xfrm>
          <a:off x="581791" y="5289538"/>
          <a:ext cx="11212162" cy="7118766"/>
        </p:xfrm>
        <a:graphic>
          <a:graphicData uri="http://schemas.openxmlformats.org/drawingml/2006/table">
            <a:tbl>
              <a:tblPr firstRow="1" bandRow="1">
                <a:tableStyleId>{22838BEF-8BB2-4498-84A7-C5851F593DF1}</a:tableStyleId>
              </a:tblPr>
              <a:tblGrid>
                <a:gridCol w="1670342">
                  <a:extLst>
                    <a:ext uri="{9D8B030D-6E8A-4147-A177-3AD203B41FA5}">
                      <a16:colId xmlns="" xmlns:a16="http://schemas.microsoft.com/office/drawing/2014/main" val="20000"/>
                    </a:ext>
                  </a:extLst>
                </a:gridCol>
                <a:gridCol w="9541820">
                  <a:extLst>
                    <a:ext uri="{9D8B030D-6E8A-4147-A177-3AD203B41FA5}">
                      <a16:colId xmlns="" xmlns:a16="http://schemas.microsoft.com/office/drawing/2014/main" val="20001"/>
                    </a:ext>
                  </a:extLst>
                </a:gridCol>
              </a:tblGrid>
              <a:tr h="409045">
                <a:tc>
                  <a:txBody>
                    <a:bodyPr/>
                    <a:lstStyle/>
                    <a:p>
                      <a:r>
                        <a:rPr kumimoji="1" lang="en-US" altLang="ja-JP" sz="16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13:30~13:40</a:t>
                      </a:r>
                      <a:endParaRPr kumimoji="1" lang="ja-JP" altLang="en-US" sz="1600" b="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pattFill prst="pct20">
                      <a:fgClr>
                        <a:srgbClr val="FF6600"/>
                      </a:fgClr>
                      <a:bgClr>
                        <a:schemeClr val="bg1"/>
                      </a:bgClr>
                    </a:patt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開会挨拶　</a:t>
                      </a:r>
                      <a:r>
                        <a:rPr kumimoji="1"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（一財）自治体国際化協会　常務理事　舩山範雄</a:t>
                      </a:r>
                      <a:endParaRPr kumimoji="1" lang="ja-JP" altLang="en-US" sz="2000" b="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pattFill prst="pct20">
                      <a:fgClr>
                        <a:srgbClr val="FF6600"/>
                      </a:fgClr>
                      <a:bgClr>
                        <a:schemeClr val="bg1"/>
                      </a:bgClr>
                    </a:pattFill>
                  </a:tcPr>
                </a:tc>
                <a:extLst>
                  <a:ext uri="{0D108BD9-81ED-4DB2-BD59-A6C34878D82A}">
                    <a16:rowId xmlns="" xmlns:a16="http://schemas.microsoft.com/office/drawing/2014/main" val="10000"/>
                  </a:ext>
                </a:extLst>
              </a:tr>
              <a:tr h="755160">
                <a:tc>
                  <a:txBody>
                    <a:bodyPr/>
                    <a:lstStyle/>
                    <a:p>
                      <a:r>
                        <a:rPr kumimoji="1" lang="en-US" altLang="ja-JP" sz="16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13:40~14:00</a:t>
                      </a:r>
                      <a:endParaRPr kumimoji="1" lang="ja-JP" altLang="en-US" sz="1600" b="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話題提供 「地域における</a:t>
                      </a:r>
                      <a:r>
                        <a:rPr kumimoji="1"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推進の現状」　</a:t>
                      </a:r>
                      <a:endParaRPr kumimoji="1"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新田英理子氏　（一社）</a:t>
                      </a:r>
                      <a:r>
                        <a:rPr kumimoji="1" lang="en-US" altLang="ja-JP"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市民社会ネットワーク　事務局長</a:t>
                      </a:r>
                      <a:endParaRPr kumimoji="1" lang="ja-JP" altLang="en-US" sz="2000" b="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extLst>
                  <a:ext uri="{0D108BD9-81ED-4DB2-BD59-A6C34878D82A}">
                    <a16:rowId xmlns="" xmlns:a16="http://schemas.microsoft.com/office/drawing/2014/main" val="10001"/>
                  </a:ext>
                </a:extLst>
              </a:tr>
              <a:tr h="409045">
                <a:tc>
                  <a:txBody>
                    <a:bodyPr/>
                    <a:lstStyle/>
                    <a:p>
                      <a:r>
                        <a:rPr lang="en-US" altLang="ja-JP" sz="16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14:05~15:55</a:t>
                      </a:r>
                      <a:endParaRPr lang="ja-JP" altLang="en-US" sz="16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pattFill prst="pct20">
                      <a:fgClr>
                        <a:srgbClr val="FF6600"/>
                      </a:fgClr>
                      <a:bgClr>
                        <a:schemeClr val="bg1"/>
                      </a:bgClr>
                    </a:pattFill>
                  </a:tcPr>
                </a:tc>
                <a:tc>
                  <a:txBody>
                    <a:bodyPr/>
                    <a:lstStyle/>
                    <a:p>
                      <a:r>
                        <a:rPr lang="ja-JP" altLang="en-US"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事例紹介</a:t>
                      </a:r>
                    </a:p>
                  </a:txBody>
                  <a:tcPr>
                    <a:pattFill prst="pct20">
                      <a:fgClr>
                        <a:srgbClr val="FF6600"/>
                      </a:fgClr>
                      <a:bgClr>
                        <a:schemeClr val="bg1"/>
                      </a:bgClr>
                    </a:pattFill>
                  </a:tcPr>
                </a:tc>
                <a:extLst>
                  <a:ext uri="{0D108BD9-81ED-4DB2-BD59-A6C34878D82A}">
                    <a16:rowId xmlns="" xmlns:a16="http://schemas.microsoft.com/office/drawing/2014/main" val="10002"/>
                  </a:ext>
                </a:extLst>
              </a:tr>
              <a:tr h="14240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◎事例１</a:t>
                      </a:r>
                    </a:p>
                  </a:txBody>
                  <a:tcPr>
                    <a:pattFill prst="pct30">
                      <a:fgClr>
                        <a:schemeClr val="accent1">
                          <a:lumMod val="40000"/>
                          <a:lumOff val="60000"/>
                        </a:schemeClr>
                      </a:fgClr>
                      <a:bgClr>
                        <a:schemeClr val="bg1"/>
                      </a:bgClr>
                    </a:pattFill>
                  </a:tcPr>
                </a:tc>
                <a:tc>
                  <a:txBody>
                    <a:bodyPr/>
                    <a:lstStyle/>
                    <a:p>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「飯田市の地域自治をモデルとしたフィリピン・レガスピ市における参加型地域</a:t>
                      </a:r>
                      <a:endParaRPr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社会開発の展開 </a:t>
                      </a:r>
                      <a:r>
                        <a:rPr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～援助する側の学びを含めて～」</a:t>
                      </a:r>
                    </a:p>
                    <a:p>
                      <a:r>
                        <a:rPr kumimoji="1"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木下巨一氏　   </a:t>
                      </a:r>
                      <a:r>
                        <a:rPr kumimoji="1" lang="ja-JP" altLang="en-US" sz="2000" b="0" baseline="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長野県生涯学習推進センター  所長</a:t>
                      </a:r>
                      <a:endParaRPr kumimoji="1" lang="en-US" altLang="ja-JP"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2000" b="0" baseline="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新井康平氏　    長野県飯田市竜丘公民館　主事</a:t>
                      </a:r>
                      <a:endParaRPr lang="en-US" altLang="ja-JP"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pattFill prst="pct30">
                      <a:fgClr>
                        <a:schemeClr val="accent1">
                          <a:lumMod val="40000"/>
                          <a:lumOff val="60000"/>
                        </a:schemeClr>
                      </a:fgClr>
                      <a:bgClr>
                        <a:schemeClr val="bg1"/>
                      </a:bgClr>
                    </a:pattFill>
                  </a:tcPr>
                </a:tc>
                <a:extLst>
                  <a:ext uri="{0D108BD9-81ED-4DB2-BD59-A6C34878D82A}">
                    <a16:rowId xmlns="" xmlns:a16="http://schemas.microsoft.com/office/drawing/2014/main" val="10003"/>
                  </a:ext>
                </a:extLst>
              </a:tr>
              <a:tr h="80015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◎事例</a:t>
                      </a:r>
                      <a:r>
                        <a:rPr kumimoji="1" lang="en-US" altLang="ja-JP"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「自治体として初の留職プログラムの導入について～つくば市の事例～」</a:t>
                      </a:r>
                      <a:endParaRPr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荒井淳佑氏　    </a:t>
                      </a:r>
                      <a:r>
                        <a:rPr lang="en-US" altLang="ja-JP"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法人クロスフィールズ　プロジェクトマネージャー</a:t>
                      </a:r>
                      <a:endParaRPr lang="en-US" altLang="ja-JP"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baseline="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永井将</a:t>
                      </a:r>
                      <a:r>
                        <a:rPr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大氏　</a:t>
                      </a:r>
                      <a:r>
                        <a:rPr lang="ja-JP" altLang="en-US" sz="2000" b="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0" baseline="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つくば市 スタートアップ</a:t>
                      </a:r>
                      <a:r>
                        <a:rPr lang="ja-JP" altLang="en-US" sz="2000" b="0" baseline="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推進室 主任</a:t>
                      </a:r>
                      <a:endParaRPr lang="en-US" altLang="ja-JP"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extLst>
                  <a:ext uri="{0D108BD9-81ED-4DB2-BD59-A6C34878D82A}">
                    <a16:rowId xmlns="" xmlns:a16="http://schemas.microsoft.com/office/drawing/2014/main" val="10004"/>
                  </a:ext>
                </a:extLst>
              </a:tr>
              <a:tr h="1481234">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◎事例</a:t>
                      </a:r>
                      <a:r>
                        <a:rPr kumimoji="1" lang="en-US" altLang="ja-JP"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6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pattFill prst="pct30">
                      <a:fgClr>
                        <a:schemeClr val="accent1">
                          <a:lumMod val="40000"/>
                          <a:lumOff val="60000"/>
                        </a:schemeClr>
                      </a:fgClr>
                      <a:bgClr>
                        <a:schemeClr val="bg1"/>
                      </a:bgClr>
                    </a:pattFill>
                  </a:tcPr>
                </a:tc>
                <a:tc>
                  <a:txBody>
                    <a:bodyPr/>
                    <a:lstStyle/>
                    <a:p>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「自治体と</a:t>
                      </a:r>
                      <a:r>
                        <a:rPr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NGO</a:t>
                      </a:r>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の連携による外国自治体幹部の訪日高齢者施策研修  </a:t>
                      </a:r>
                      <a:endParaRPr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～湯河原町と野毛坂</a:t>
                      </a:r>
                      <a:r>
                        <a:rPr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グローカルの事例～」</a:t>
                      </a:r>
                      <a:r>
                        <a:rPr kumimoji="1"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24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内藤喜文氏　    </a:t>
                      </a:r>
                      <a:r>
                        <a:rPr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湯河原町役場　参事</a:t>
                      </a:r>
                      <a:endParaRPr lang="en-US" altLang="ja-JP"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2000" b="0" baseline="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奥井利幸氏　    </a:t>
                      </a:r>
                      <a:r>
                        <a:rPr kumimoji="1" lang="ja-JP" altLang="en-US" sz="20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野毛坂グローカル　シニアコンサルト・代表</a:t>
                      </a:r>
                    </a:p>
                  </a:txBody>
                  <a:tcPr>
                    <a:pattFill prst="pct30">
                      <a:fgClr>
                        <a:schemeClr val="accent1">
                          <a:lumMod val="40000"/>
                          <a:lumOff val="60000"/>
                        </a:schemeClr>
                      </a:fgClr>
                      <a:bgClr>
                        <a:schemeClr val="bg1"/>
                      </a:bgClr>
                    </a:pattFill>
                  </a:tcPr>
                </a:tc>
                <a:extLst>
                  <a:ext uri="{0D108BD9-81ED-4DB2-BD59-A6C34878D82A}">
                    <a16:rowId xmlns="" xmlns:a16="http://schemas.microsoft.com/office/drawing/2014/main" val="10005"/>
                  </a:ext>
                </a:extLst>
              </a:tr>
              <a:tr h="45540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15:55~16:05</a:t>
                      </a:r>
                      <a:r>
                        <a:rPr lang="ja-JP" altLang="en-US" sz="16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pattFill prst="pct20">
                      <a:fgClr>
                        <a:srgbClr val="FF6600"/>
                      </a:fgClr>
                      <a:bgClr>
                        <a:schemeClr val="bg1"/>
                      </a:bgClr>
                    </a:patt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自治体国際協力促進事業（モデル事業／助成制度）紹介　</a:t>
                      </a:r>
                      <a:endParaRPr lang="en-US" altLang="ja-JP"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pattFill prst="pct20">
                      <a:fgClr>
                        <a:srgbClr val="FF6600"/>
                      </a:fgClr>
                      <a:bgClr>
                        <a:schemeClr val="bg1"/>
                      </a:bgClr>
                    </a:pattFill>
                  </a:tcPr>
                </a:tc>
                <a:extLst>
                  <a:ext uri="{0D108BD9-81ED-4DB2-BD59-A6C34878D82A}">
                    <a16:rowId xmlns="" xmlns:a16="http://schemas.microsoft.com/office/drawing/2014/main" val="10006"/>
                  </a:ext>
                </a:extLst>
              </a:tr>
              <a:tr h="75516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16:20~17:30</a:t>
                      </a:r>
                      <a:r>
                        <a:rPr kumimoji="1" lang="ja-JP" altLang="en-US"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ysDashDotDot"/>
                      <a:round/>
                      <a:headEnd type="none" w="med" len="med"/>
                      <a:tailEnd type="none" w="med" len="med"/>
                    </a:lnB>
                    <a:solidFill>
                      <a:schemeClr val="bg1"/>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「パネルディスカッション」</a:t>
                      </a:r>
                      <a:r>
                        <a:rPr kumimoji="1" lang="ja-JP" altLang="en-US" sz="2200" b="1" baseline="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モデレーター　</a:t>
                      </a:r>
                      <a:r>
                        <a:rPr kumimoji="1" lang="en-US" altLang="ja-JP"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新田英理子氏　</a:t>
                      </a:r>
                      <a:endParaRPr kumimoji="1" lang="en-US" altLang="ja-JP"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baseline="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パネリスト　  ： 木下巨一氏、荒井淳佑氏、奥井利幸氏</a:t>
                      </a:r>
                    </a:p>
                  </a:txBody>
                  <a:tcPr>
                    <a:lnB w="12700" cap="flat" cmpd="sng" algn="ctr">
                      <a:solidFill>
                        <a:schemeClr val="tx1"/>
                      </a:solidFill>
                      <a:prstDash val="sysDashDotDot"/>
                      <a:round/>
                      <a:headEnd type="none" w="med" len="med"/>
                      <a:tailEnd type="none" w="med" len="med"/>
                    </a:lnB>
                    <a:solidFill>
                      <a:schemeClr val="bg1"/>
                    </a:solidFill>
                  </a:tcPr>
                </a:tc>
                <a:extLst>
                  <a:ext uri="{0D108BD9-81ED-4DB2-BD59-A6C34878D82A}">
                    <a16:rowId xmlns="" xmlns:a16="http://schemas.microsoft.com/office/drawing/2014/main" val="10007"/>
                  </a:ext>
                </a:extLst>
              </a:tr>
              <a:tr h="39331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17:30~18:00</a:t>
                      </a:r>
                    </a:p>
                  </a:txBody>
                  <a:tcPr>
                    <a:lnT w="12700" cap="flat" cmpd="sng" algn="ctr">
                      <a:solidFill>
                        <a:schemeClr val="tx1"/>
                      </a:solidFill>
                      <a:prstDash val="sysDashDotDot"/>
                      <a:round/>
                      <a:headEnd type="none" w="med" len="med"/>
                      <a:tailEnd type="none" w="med" len="med"/>
                    </a:lnT>
                    <a:solidFill>
                      <a:schemeClr val="bg1"/>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名刺交換会　</a:t>
                      </a:r>
                      <a:r>
                        <a:rPr kumimoji="1" lang="en-US" altLang="ja-JP" sz="14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会費制　希望者のみ</a:t>
                      </a:r>
                    </a:p>
                  </a:txBody>
                  <a:tcPr>
                    <a:lnT w="12700" cap="flat" cmpd="sng" algn="ctr">
                      <a:solidFill>
                        <a:schemeClr val="tx1"/>
                      </a:solidFill>
                      <a:prstDash val="sysDashDotDot"/>
                      <a:round/>
                      <a:headEnd type="none" w="med" len="med"/>
                      <a:tailEnd type="none" w="med" len="med"/>
                    </a:lnT>
                    <a:solidFill>
                      <a:schemeClr val="bg1"/>
                    </a:solidFill>
                  </a:tcPr>
                </a:tc>
              </a:tr>
            </a:tbl>
          </a:graphicData>
        </a:graphic>
      </p:graphicFrame>
      <p:sp>
        <p:nvSpPr>
          <p:cNvPr id="52" name="円/楕円 51"/>
          <p:cNvSpPr/>
          <p:nvPr/>
        </p:nvSpPr>
        <p:spPr>
          <a:xfrm>
            <a:off x="1161477" y="3485639"/>
            <a:ext cx="10806311" cy="959777"/>
          </a:xfrm>
          <a:prstGeom prst="ellipse">
            <a:avLst/>
          </a:prstGeom>
          <a:pattFill prst="pct25">
            <a:fgClr>
              <a:srgbClr val="FF6600"/>
            </a:fgClr>
            <a:bgClr>
              <a:schemeClr val="bg1"/>
            </a:bgClr>
          </a:patt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日時</a:t>
            </a:r>
            <a:r>
              <a:rPr lang="ja-JP" altLang="en-US"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28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金</a:t>
            </a:r>
            <a:r>
              <a:rPr lang="en-US" altLang="ja-JP" sz="28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28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30</a:t>
            </a:r>
          </a:p>
          <a:p>
            <a:pPr algn="ctr"/>
            <a:r>
              <a:rPr kumimoji="1" lang="ja-JP" altLang="en-US" sz="20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2000" dirty="0">
              <a:solidFill>
                <a:schemeClr val="accent5">
                  <a:lumMod val="75000"/>
                </a:schemeClr>
              </a:solidFill>
            </a:endParaRPr>
          </a:p>
        </p:txBody>
      </p:sp>
      <p:sp>
        <p:nvSpPr>
          <p:cNvPr id="53" name="正方形/長方形 52"/>
          <p:cNvSpPr/>
          <p:nvPr/>
        </p:nvSpPr>
        <p:spPr>
          <a:xfrm>
            <a:off x="581792" y="15534025"/>
            <a:ext cx="11212161" cy="553998"/>
          </a:xfrm>
          <a:prstGeom prst="rect">
            <a:avLst/>
          </a:prstGeom>
          <a:pattFill prst="pct30">
            <a:fgClr>
              <a:schemeClr val="accent1">
                <a:lumMod val="40000"/>
                <a:lumOff val="6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wrap="square">
            <a:spAutoFit/>
          </a:bodyPr>
          <a:lstStyle/>
          <a:p>
            <a:r>
              <a:rPr lang="ja-JP" altLang="en-US" sz="3000" b="1" dirty="0" smtClean="0">
                <a:ln w="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■主催：</a:t>
            </a:r>
            <a:r>
              <a:rPr lang="en-US" altLang="ja-JP" sz="3000" b="1" dirty="0" smtClean="0">
                <a:ln w="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000" b="1" dirty="0" smtClean="0">
                <a:ln w="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一財</a:t>
            </a:r>
            <a:r>
              <a:rPr lang="en-US" altLang="ja-JP" sz="3000" b="1" dirty="0" smtClean="0">
                <a:ln w="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000" b="1" dirty="0" smtClean="0">
                <a:ln w="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自治体国際化協会</a:t>
            </a:r>
            <a:r>
              <a:rPr lang="ja-JP" altLang="en-US" sz="3000" b="1" dirty="0">
                <a:ln w="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n w="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市民国際プラザ</a:t>
            </a:r>
            <a:endParaRPr lang="en-US" altLang="ja-JP" sz="500" b="1" dirty="0" smtClean="0">
              <a:ln w="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2495933" y="154415"/>
            <a:ext cx="4822521" cy="523220"/>
          </a:xfrm>
          <a:prstGeom prst="rect">
            <a:avLst/>
          </a:prstGeom>
          <a:noFill/>
        </p:spPr>
        <p:txBody>
          <a:bodyPr wrap="square" rtlCol="0">
            <a:spAutoFit/>
          </a:bodyPr>
          <a:lstStyle/>
          <a:p>
            <a:pPr algn="ctr"/>
            <a:r>
              <a:rPr lang="ja-JP" altLang="en-US" sz="2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市民国際プラザ </a:t>
            </a:r>
            <a:r>
              <a:rPr lang="en-US" altLang="ja-JP" sz="2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周年</a:t>
            </a:r>
            <a:r>
              <a:rPr lang="ja-JP" altLang="en-US" sz="2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記念</a:t>
            </a:r>
            <a:endParaRPr lang="en-US" altLang="ja-JP" sz="2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7145609" y="4015139"/>
            <a:ext cx="3388989" cy="369332"/>
          </a:xfrm>
          <a:prstGeom prst="rect">
            <a:avLst/>
          </a:prstGeom>
          <a:noFill/>
        </p:spPr>
        <p:txBody>
          <a:bodyPr wrap="square" rtlCol="0">
            <a:spAutoFit/>
          </a:bodyPr>
          <a:lstStyle/>
          <a:p>
            <a:r>
              <a:rPr lang="ja-JP" altLang="en-US"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受付</a:t>
            </a:r>
            <a:r>
              <a:rPr lang="ja-JP" altLang="en-US"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開始</a:t>
            </a:r>
            <a:r>
              <a:rPr lang="en-US" altLang="ja-JP"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00</a:t>
            </a:r>
            <a:endParaRPr lang="ja-JP" altLang="en-US" dirty="0">
              <a:solidFill>
                <a:schemeClr val="accent5">
                  <a:lumMod val="75000"/>
                </a:schemeClr>
              </a:solidFill>
            </a:endParaRPr>
          </a:p>
        </p:txBody>
      </p:sp>
    </p:spTree>
    <p:extLst>
      <p:ext uri="{BB962C8B-B14F-4D97-AF65-F5344CB8AC3E}">
        <p14:creationId xmlns:p14="http://schemas.microsoft.com/office/powerpoint/2010/main" val="583187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378340" y="13962375"/>
            <a:ext cx="11560315" cy="2189400"/>
          </a:xfrm>
          <a:prstGeom prst="rect">
            <a:avLst/>
          </a:prstGeom>
          <a:pattFill prst="pct30">
            <a:fgClr>
              <a:schemeClr val="accent1">
                <a:lumMod val="40000"/>
                <a:lumOff val="60000"/>
              </a:schemeClr>
            </a:fgClr>
            <a:bgClr>
              <a:schemeClr val="bg1"/>
            </a:bgClr>
          </a:patt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306909" y="795883"/>
            <a:ext cx="17437769" cy="4364869"/>
          </a:xfrm>
          <a:prstGeom prst="ellipse">
            <a:avLst/>
          </a:prstGeom>
          <a:pattFill prst="pct10">
            <a:fgClr>
              <a:schemeClr val="accent4">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7726" y="828495"/>
            <a:ext cx="10726878" cy="3754874"/>
          </a:xfrm>
          <a:prstGeom prst="rect">
            <a:avLst/>
          </a:prstGeom>
          <a:noFill/>
        </p:spPr>
        <p:txBody>
          <a:bodyPr wrap="square" rtlCol="0">
            <a:spAutoFit/>
          </a:bodyPr>
          <a:lstStyle/>
          <a:p>
            <a:pPr algn="just"/>
            <a:r>
              <a:rPr lang="ja-JP" altLang="en-US"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一財）自治体国際化協会　市民国際プラザでは、自治体等と</a:t>
            </a:r>
            <a:r>
              <a:rPr lang="en-US" altLang="ja-JP"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NGO/NPO</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の連携・協働の促進を図ることを通じ多くの連携事業が生まれ、国内外の課題解決に繋がることを期待し</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、国際協力や多文化共生をテーマに</a:t>
            </a:r>
            <a:r>
              <a:rPr lang="en-US" altLang="ja-JP"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自治体と</a:t>
            </a:r>
            <a:r>
              <a:rPr lang="en-US" altLang="ja-JP"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NGO/NPO</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の連携</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セミナー</a:t>
            </a:r>
            <a:r>
              <a:rPr lang="en-US" altLang="ja-JP"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を継続的に開催</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しています。</a:t>
            </a:r>
            <a:endParaRPr lang="en-US" altLang="ja-JP"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5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国際協力をテーマとする本年のキーワードは「双方向の学び合い」です。国際協力は先進国から開発途上</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国へ</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の貢献という一方向の活動と捉えられがちですが、自国</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の「あたりまえ」が</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実は「特別」で</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あることの</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気づきや</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日本とは異なる環境に身をおくことが支援</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する側</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の大いなる学び、そして人材育成に繋がる可能性もあります。実際にそうした効果を目的とし、双方向の学びを目指した取り組みも成果を上げています。</a:t>
            </a:r>
            <a:endParaRPr lang="en-US" altLang="ja-JP"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本セミナーでは、地域の活性化や持続可能性と</a:t>
            </a:r>
            <a:r>
              <a:rPr lang="en-US" altLang="ja-JP"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について考察した後、</a:t>
            </a:r>
            <a:r>
              <a:rPr lang="en-US" altLang="ja-JP"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700" dirty="0" err="1"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事例</a:t>
            </a:r>
            <a:r>
              <a:rPr lang="en-US" altLang="ja-JP"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①公民館や住民自治の仕組みをフィリピンの農村に根付かせ、</a:t>
            </a:r>
            <a:r>
              <a:rPr lang="zh-CN"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参加型</a:t>
            </a:r>
            <a:r>
              <a:rPr lang="zh-CN"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地域社会</a:t>
            </a:r>
            <a:r>
              <a:rPr lang="zh-CN"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開発</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に取り組んだ飯田市、②</a:t>
            </a:r>
            <a:r>
              <a:rPr lang="en-US" altLang="ja-JP"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法人クロスフィールズによる「留職プログラム」（社会</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課題に取り組む新興国の</a:t>
            </a:r>
            <a:r>
              <a:rPr lang="en-US" altLang="ja-JP"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や企業ととも</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に課題</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解決</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に挑み</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リーダー</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人材育成と新興国の社会課題解決を同時に</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実現することを目指すプログラム）の自治体での初の導入、③野毛坂グローカルによる途上</a:t>
            </a:r>
            <a:r>
              <a:rPr lang="ja-JP" altLang="en-US" sz="17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国と日本の学び合いを通じた 「誰一人取り残さないまちづくり」 の実践を目指して、「国際協力」と「日本のまちづくり」両方を</a:t>
            </a:r>
            <a:r>
              <a:rPr lang="ja-JP" altLang="en-US" sz="17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行う取り組み－を紹介し、国際協力による双方向の学び合いや人材育成の可能性、地域資源の再発見による地域活性化について考える機会とします。</a:t>
            </a:r>
            <a:endParaRPr lang="ja-JP" altLang="en-US" sz="16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342406" y="14334645"/>
            <a:ext cx="10564574" cy="707886"/>
          </a:xfrm>
          <a:prstGeom prst="rect">
            <a:avLst/>
          </a:prstGeom>
          <a:noFill/>
        </p:spPr>
        <p:txBody>
          <a:bodyPr wrap="square" rtlCol="0">
            <a:spAutoFit/>
          </a:bodyPr>
          <a:lstStyle/>
          <a:p>
            <a:r>
              <a:rPr lang="en-US" altLang="ja-JP" sz="20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終了後、名刺交換会を予定しています（会費</a:t>
            </a:r>
            <a:r>
              <a:rPr lang="en-US" altLang="ja-JP" sz="20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20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円）1</a:t>
            </a:r>
            <a:r>
              <a:rPr lang="en-US" altLang="ja-JP" sz="20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7:30</a:t>
            </a:r>
            <a:r>
              <a:rPr lang="ja-JP" altLang="en-US" sz="20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18:00</a:t>
            </a:r>
          </a:p>
          <a:p>
            <a:r>
              <a:rPr lang="ja-JP" altLang="en-US" sz="20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ソフトドリンクと軽食（サンドイッチ等）の提供を予定しております。食事制限等のある場合は申込み時にお知らせください。</a:t>
            </a:r>
            <a:endParaRPr lang="en-US" altLang="ja-JP" sz="16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92691" y="17587"/>
            <a:ext cx="828000" cy="828000"/>
          </a:xfrm>
          <a:prstGeom prst="rect">
            <a:avLst/>
          </a:prstGeom>
        </p:spPr>
      </p:pic>
      <p:sp>
        <p:nvSpPr>
          <p:cNvPr id="30" name="テキスト ボックス 29"/>
          <p:cNvSpPr txBox="1"/>
          <p:nvPr/>
        </p:nvSpPr>
        <p:spPr>
          <a:xfrm>
            <a:off x="413114" y="216026"/>
            <a:ext cx="1940752" cy="584775"/>
          </a:xfrm>
          <a:prstGeom prst="rect">
            <a:avLst/>
          </a:prstGeom>
          <a:noFill/>
        </p:spPr>
        <p:txBody>
          <a:bodyPr wrap="square" rtlCol="0">
            <a:spAutoFit/>
          </a:bodyPr>
          <a:lstStyle/>
          <a:p>
            <a:r>
              <a:rPr lang="ja-JP" altLang="en-US" sz="32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開催趣旨</a:t>
            </a:r>
            <a:endParaRPr kumimoji="1" lang="ja-JP" altLang="en-US" sz="32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292072" y="15090932"/>
            <a:ext cx="11866129" cy="430887"/>
          </a:xfrm>
          <a:prstGeom prst="rect">
            <a:avLst/>
          </a:prstGeom>
          <a:noFill/>
        </p:spPr>
        <p:txBody>
          <a:bodyPr wrap="square" rtlCol="0">
            <a:spAutoFit/>
          </a:bodyPr>
          <a:lstStyle/>
          <a:p>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お問い合わせ</a:t>
            </a:r>
            <a:r>
              <a:rPr lang="ja-JP" altLang="en-US" sz="22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：一般財団法人自治体国際化協会　市民国際プラザ　担当：</a:t>
            </a:r>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泉水</a:t>
            </a:r>
            <a:r>
              <a:rPr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せんすい</a:t>
            </a:r>
            <a:r>
              <a:rPr lang="en-US" altLang="ja-JP" sz="22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2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342406" y="15541257"/>
            <a:ext cx="11515674" cy="430887"/>
          </a:xfrm>
          <a:prstGeom prst="rect">
            <a:avLst/>
          </a:prstGeom>
          <a:noFill/>
        </p:spPr>
        <p:txBody>
          <a:bodyPr wrap="square" rtlCol="0">
            <a:spAutoFit/>
          </a:bodyPr>
          <a:lstStyle/>
          <a:p>
            <a:r>
              <a:rPr lang="en-US" altLang="ja-JP" sz="22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TEL:03-5213-1734  Email:international_cooperation@plaza-clair.jp</a:t>
            </a:r>
          </a:p>
        </p:txBody>
      </p:sp>
      <p:pic>
        <p:nvPicPr>
          <p:cNvPr id="54" name="図 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18581" y="19161"/>
            <a:ext cx="828000" cy="828000"/>
          </a:xfrm>
          <a:prstGeom prst="rect">
            <a:avLst/>
          </a:prstGeom>
        </p:spPr>
      </p:pic>
      <p:grpSp>
        <p:nvGrpSpPr>
          <p:cNvPr id="57" name="グループ化 56"/>
          <p:cNvGrpSpPr/>
          <p:nvPr/>
        </p:nvGrpSpPr>
        <p:grpSpPr>
          <a:xfrm>
            <a:off x="9147056" y="14249720"/>
            <a:ext cx="2544274" cy="354533"/>
            <a:chOff x="9121841" y="14860518"/>
            <a:chExt cx="2544274" cy="354533"/>
          </a:xfrm>
        </p:grpSpPr>
        <p:sp>
          <p:nvSpPr>
            <p:cNvPr id="58" name="テキスト ボックス 57"/>
            <p:cNvSpPr txBox="1"/>
            <p:nvPr/>
          </p:nvSpPr>
          <p:spPr>
            <a:xfrm>
              <a:off x="9121841" y="14861108"/>
              <a:ext cx="1608257" cy="353943"/>
            </a:xfrm>
            <a:prstGeom prst="rect">
              <a:avLst/>
            </a:prstGeom>
            <a:noFill/>
            <a:ln>
              <a:solidFill>
                <a:schemeClr val="tx1"/>
              </a:solidFill>
            </a:ln>
          </p:spPr>
          <p:txBody>
            <a:bodyPr wrap="square" rtlCol="0">
              <a:spAutoFit/>
            </a:bodyPr>
            <a:lstStyle/>
            <a:p>
              <a:pPr algn="ctr"/>
              <a:r>
                <a:rPr kumimoji="1" lang="ja-JP" altLang="en-US" sz="1700" dirty="0" smtClean="0">
                  <a:latin typeface="Meiryo UI" panose="020B0604030504040204" pitchFamily="50" charset="-128"/>
                  <a:ea typeface="Meiryo UI" panose="020B0604030504040204" pitchFamily="50" charset="-128"/>
                  <a:cs typeface="Meiryo UI" panose="020B0604030504040204" pitchFamily="50" charset="-128"/>
                </a:rPr>
                <a:t>市民国際プラザ　　</a:t>
              </a:r>
              <a:endParaRPr kumimoji="1" lang="ja-JP" altLang="en-US" sz="1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10820669" y="14860518"/>
              <a:ext cx="845446" cy="353943"/>
            </a:xfrm>
            <a:prstGeom prst="rect">
              <a:avLst/>
            </a:prstGeom>
            <a:solidFill>
              <a:srgbClr val="3333CC"/>
            </a:solidFill>
            <a:ln>
              <a:solidFill>
                <a:srgbClr val="003399"/>
              </a:solidFill>
            </a:ln>
          </p:spPr>
          <p:txBody>
            <a:bodyPr wrap="square" rtlCol="0">
              <a:spAutoFit/>
            </a:bodyPr>
            <a:lstStyle/>
            <a:p>
              <a:pPr algn="ctr"/>
              <a:r>
                <a:rPr kumimoji="1" lang="ja-JP" altLang="en-US" sz="1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　索</a:t>
              </a:r>
              <a:r>
                <a:rPr kumimoji="1" lang="ja-JP" altLang="en-US" sz="17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7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2" name="正方形/長方形 61"/>
          <p:cNvSpPr/>
          <p:nvPr/>
        </p:nvSpPr>
        <p:spPr>
          <a:xfrm>
            <a:off x="382615" y="4577563"/>
            <a:ext cx="11528167" cy="9583756"/>
          </a:xfrm>
          <a:prstGeom prst="rect">
            <a:avLst/>
          </a:prstGeom>
          <a:solidFill>
            <a:schemeClr val="bg1"/>
          </a:solid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5975666" y="6823404"/>
            <a:ext cx="4128572" cy="2616101"/>
          </a:xfrm>
          <a:prstGeom prst="rect">
            <a:avLst/>
          </a:prstGeom>
          <a:noFill/>
        </p:spPr>
        <p:txBody>
          <a:bodyPr wrap="square" rtlCol="0">
            <a:spAutoFit/>
          </a:bodyPr>
          <a:lstStyle/>
          <a:p>
            <a:r>
              <a:rPr lang="ja-JP" altLang="en-US"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新井 康平氏</a:t>
            </a:r>
            <a:endParaRPr kumimoji="1" lang="en-US" altLang="ja-JP"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長野県</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飯田市竜丘</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公民館 主事</a:t>
            </a:r>
            <a:endPar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保健課</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、税務課、千代公民館を経て現職。主事は</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年目</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月にフィリピンレガスピ市を訪問</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。公民館</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主事として学んだこと：地域は一人ひとりの人生の集合体であり一人ひとりの想いに寄り添って仕事をしていくことの大切さ、課題に対しても難しくやるのではなく仲間と共に楽しみながら取り組んでいくことで人が育つ・未来が拓ける</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こと力</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を入れた仕事：万古渓谷会の組織化（若者が地域の仲間と地域を盛り上げる活動</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465256" y="4640001"/>
            <a:ext cx="10318874" cy="461665"/>
          </a:xfrm>
          <a:prstGeom prst="rect">
            <a:avLst/>
          </a:prstGeom>
          <a:noFill/>
        </p:spPr>
        <p:txBody>
          <a:bodyPr wrap="square" rtlCol="0">
            <a:spAutoFit/>
          </a:bodyPr>
          <a:lstStyle/>
          <a:p>
            <a:r>
              <a:rPr lang="ja-JP" altLang="en-US" sz="2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話題提供</a:t>
            </a:r>
            <a:r>
              <a:rPr lang="en-US" altLang="ja-JP" sz="2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モデレーター</a:t>
            </a:r>
            <a:r>
              <a:rPr lang="ja-JP" altLang="en-US"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新田 英理子氏 </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一般</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社団</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法人　</a:t>
            </a:r>
            <a:r>
              <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市民社会ネットワーク</a:t>
            </a:r>
            <a:r>
              <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　事務局長</a:t>
            </a:r>
            <a:endPar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ボックス 64"/>
          <p:cNvSpPr txBox="1"/>
          <p:nvPr/>
        </p:nvSpPr>
        <p:spPr>
          <a:xfrm>
            <a:off x="6072318" y="11682255"/>
            <a:ext cx="4031920" cy="2508379"/>
          </a:xfrm>
          <a:prstGeom prst="rect">
            <a:avLst/>
          </a:prstGeom>
          <a:noFill/>
        </p:spPr>
        <p:txBody>
          <a:bodyPr wrap="square" rtlCol="0">
            <a:spAutoFit/>
          </a:bodyPr>
          <a:lstStyle/>
          <a:p>
            <a:r>
              <a:rPr kumimoji="1" lang="ja-JP" altLang="en-US"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奥井 利幸氏</a:t>
            </a:r>
            <a:endParaRPr kumimoji="1" lang="en-US" altLang="ja-JP"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野毛坂グローカル　シニアコンサルタント・代表</a:t>
            </a:r>
            <a:endParaRPr kumimoji="1"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8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5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国際</a:t>
            </a:r>
            <a:r>
              <a:rPr lang="ja-JP" altLang="en-US"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協力機構（</a:t>
            </a:r>
            <a:r>
              <a:rPr lang="en-US" altLang="ja-JP"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JICA)</a:t>
            </a:r>
            <a:r>
              <a:rPr lang="ja-JP" altLang="en-US"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専門家として障害者、高齢者、人身取引被害者支援など社会的弱者支援分野を主にコミュニティ開発の視点から従事</a:t>
            </a:r>
            <a:r>
              <a:rPr lang="ja-JP" altLang="en-US" sz="15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5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月に途上国と日本の学び合いを通じた 「誰一人取り残さないまちづくり」 の実践を目指して、「国際協力」と「日本のまちづくり」両方を行う団体の野毛坂グローカル設立。</a:t>
            </a:r>
            <a:endParaRPr kumimoji="1" lang="en-US" altLang="ja-JP" sz="15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p:cNvSpPr txBox="1"/>
          <p:nvPr/>
        </p:nvSpPr>
        <p:spPr>
          <a:xfrm>
            <a:off x="452762" y="5059718"/>
            <a:ext cx="9594442" cy="1384995"/>
          </a:xfrm>
          <a:prstGeom prst="rect">
            <a:avLst/>
          </a:prstGeom>
          <a:noFill/>
        </p:spPr>
        <p:txBody>
          <a:bodyPr wrap="square" rtlCol="0">
            <a:spAutoFit/>
          </a:bodyPr>
          <a:lstStyle/>
          <a:p>
            <a:pPr algn="just"/>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高校卒業まで富山県高岡市で過ごし、大学時代は京都へ。東京の民間企業の社員教育部門に</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年半勤務。退職後環境</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などでの嘱託スタッフやボランティアを経て</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98</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月より日本</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センターに勤務。</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月まで事務局長。</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月まで、（一財）</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市民社会ネットワークと日本</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センターを兼任。主に</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に関する相談、研修、全国大会などの企画･運営と</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法人制度に関するアドボカシー事業を行う。また、行政や企業の</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との連携・協働プログラムの相談や企画運営を行う。パートナーシップが最大限発揮され</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err="1">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が達</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成されることを目指し、活動中。他に、京都精華大学評議員、鳥取県協働提案・連携連携補助金審査・検証</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委員等</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387374" y="6852668"/>
            <a:ext cx="4102282" cy="2523768"/>
          </a:xfrm>
          <a:prstGeom prst="rect">
            <a:avLst/>
          </a:prstGeom>
          <a:noFill/>
        </p:spPr>
        <p:txBody>
          <a:bodyPr wrap="square" rtlCol="0">
            <a:spAutoFit/>
          </a:bodyPr>
          <a:lstStyle/>
          <a:p>
            <a:r>
              <a:rPr kumimoji="1" lang="ja-JP" altLang="en-US"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木下 巨一氏</a:t>
            </a:r>
            <a:endParaRPr kumimoji="1" lang="en-US" altLang="ja-JP"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長野県生涯学習推進センター　所長</a:t>
            </a:r>
            <a:endPar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飯田市で公民館・社会教育の仕事に足かけ</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年従事。学びを通して市民が力をつけ、仲間を作り、地域や社会の問題に向き合う取組みを支える仕事に従事。</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月に長野県職員となり、総合計画「しあわせ信州創造プラン</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～学びと自治で拓く新時代」にうたわれた「学びと自治」を地域で具体化していくための仕事に関わる。フィリピン・レガスピ</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PJ</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では、事業主体「ふるさと南信州緑の基金」の担当理事も務める。</a:t>
            </a:r>
          </a:p>
        </p:txBody>
      </p:sp>
      <p:cxnSp>
        <p:nvCxnSpPr>
          <p:cNvPr id="68" name="直線コネクタ 67"/>
          <p:cNvCxnSpPr/>
          <p:nvPr/>
        </p:nvCxnSpPr>
        <p:spPr>
          <a:xfrm>
            <a:off x="387374" y="9324315"/>
            <a:ext cx="11528168" cy="0"/>
          </a:xfrm>
          <a:prstGeom prst="line">
            <a:avLst/>
          </a:prstGeom>
          <a:ln w="38100">
            <a:solidFill>
              <a:schemeClr val="accent5">
                <a:lumMod val="50000"/>
              </a:schemeClr>
            </a:solidFill>
          </a:ln>
        </p:spPr>
        <p:style>
          <a:lnRef idx="1">
            <a:schemeClr val="accent2"/>
          </a:lnRef>
          <a:fillRef idx="0">
            <a:schemeClr val="accent2"/>
          </a:fillRef>
          <a:effectRef idx="0">
            <a:schemeClr val="accent2"/>
          </a:effectRef>
          <a:fontRef idx="minor">
            <a:schemeClr val="tx1"/>
          </a:fontRef>
        </p:style>
      </p:cxnSp>
      <p:cxnSp>
        <p:nvCxnSpPr>
          <p:cNvPr id="69" name="直線コネクタ 68"/>
          <p:cNvCxnSpPr/>
          <p:nvPr/>
        </p:nvCxnSpPr>
        <p:spPr>
          <a:xfrm>
            <a:off x="413114" y="6486661"/>
            <a:ext cx="11528168" cy="0"/>
          </a:xfrm>
          <a:prstGeom prst="line">
            <a:avLst/>
          </a:prstGeom>
          <a:ln w="38100">
            <a:solidFill>
              <a:schemeClr val="accent5">
                <a:lumMod val="50000"/>
              </a:schemeClr>
            </a:solidFill>
          </a:ln>
        </p:spPr>
        <p:style>
          <a:lnRef idx="1">
            <a:schemeClr val="accent2"/>
          </a:lnRef>
          <a:fillRef idx="0">
            <a:schemeClr val="accent2"/>
          </a:fillRef>
          <a:effectRef idx="0">
            <a:schemeClr val="accent2"/>
          </a:effectRef>
          <a:fontRef idx="minor">
            <a:schemeClr val="tx1"/>
          </a:fontRef>
        </p:style>
      </p:cxnSp>
      <p:pic>
        <p:nvPicPr>
          <p:cNvPr id="70" name="図 6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4193" y="11822277"/>
            <a:ext cx="1409507" cy="1820277"/>
          </a:xfrm>
          <a:prstGeom prst="rect">
            <a:avLst/>
          </a:prstGeom>
        </p:spPr>
      </p:pic>
      <p:pic>
        <p:nvPicPr>
          <p:cNvPr id="71" name="図 7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02150" y="6863403"/>
            <a:ext cx="1497391" cy="1820748"/>
          </a:xfrm>
          <a:prstGeom prst="rect">
            <a:avLst/>
          </a:prstGeom>
        </p:spPr>
      </p:pic>
      <p:pic>
        <p:nvPicPr>
          <p:cNvPr id="72" name="図 7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07176" y="6837743"/>
            <a:ext cx="1469723" cy="1983884"/>
          </a:xfrm>
          <a:prstGeom prst="rect">
            <a:avLst/>
          </a:prstGeom>
        </p:spPr>
      </p:pic>
      <p:cxnSp>
        <p:nvCxnSpPr>
          <p:cNvPr id="75" name="直線コネクタ 74"/>
          <p:cNvCxnSpPr/>
          <p:nvPr/>
        </p:nvCxnSpPr>
        <p:spPr>
          <a:xfrm>
            <a:off x="394413" y="11267998"/>
            <a:ext cx="11528168" cy="0"/>
          </a:xfrm>
          <a:prstGeom prst="line">
            <a:avLst/>
          </a:prstGeom>
          <a:ln w="38100">
            <a:solidFill>
              <a:schemeClr val="accent5">
                <a:lumMod val="50000"/>
              </a:schemeClr>
            </a:solidFill>
          </a:ln>
        </p:spPr>
        <p:style>
          <a:lnRef idx="1">
            <a:schemeClr val="accent2"/>
          </a:lnRef>
          <a:fillRef idx="0">
            <a:schemeClr val="accent2"/>
          </a:fillRef>
          <a:effectRef idx="0">
            <a:schemeClr val="accent2"/>
          </a:effectRef>
          <a:fontRef idx="minor">
            <a:schemeClr val="tx1"/>
          </a:fontRef>
        </p:style>
      </p:cxnSp>
      <p:pic>
        <p:nvPicPr>
          <p:cNvPr id="76" name="図 7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185867" y="4629821"/>
            <a:ext cx="1508879" cy="1741013"/>
          </a:xfrm>
          <a:prstGeom prst="rect">
            <a:avLst/>
          </a:prstGeom>
        </p:spPr>
      </p:pic>
      <p:sp>
        <p:nvSpPr>
          <p:cNvPr id="33" name="テキスト ボックス 32"/>
          <p:cNvSpPr txBox="1"/>
          <p:nvPr/>
        </p:nvSpPr>
        <p:spPr>
          <a:xfrm>
            <a:off x="382615" y="9632004"/>
            <a:ext cx="9677083" cy="1508105"/>
          </a:xfrm>
          <a:prstGeom prst="rect">
            <a:avLst/>
          </a:prstGeom>
          <a:noFill/>
        </p:spPr>
        <p:txBody>
          <a:bodyPr wrap="square" rtlCol="0">
            <a:spAutoFit/>
          </a:bodyPr>
          <a:lstStyle/>
          <a:p>
            <a:r>
              <a:rPr kumimoji="1" lang="ja-JP" altLang="en-US"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荒井 淳佑氏 </a:t>
            </a:r>
            <a:endParaRPr kumimoji="1" lang="en-US" altLang="ja-JP"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法人クロスフィールズ　プロジェクトマネージャー</a:t>
            </a:r>
            <a:endParaRPr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新卒で総合商社に入社し、石油・ガスの資源開発のビジネスに</a:t>
            </a:r>
            <a:r>
              <a:rPr lang="en-US" altLang="ja-JP"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年間ほど従事。商社での仕事を通じて学び得たビジネスの力と社会貢献を結びつけることに意義を感じ、</a:t>
            </a:r>
            <a:r>
              <a:rPr lang="en-US" altLang="ja-JP"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年よりクロスフィールズに入団。留職を中心とした各事業を通じて、企業・行政・</a:t>
            </a:r>
            <a:r>
              <a:rPr lang="en-US" altLang="ja-JP"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とともに、社会の未来を切り拓いていくことに情熱を持って挑戦している。</a:t>
            </a:r>
            <a:endParaRPr kumimoji="1" lang="ja-JP" altLang="en-US" sz="15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388192" y="11644753"/>
            <a:ext cx="4126695" cy="2831544"/>
          </a:xfrm>
          <a:prstGeom prst="rect">
            <a:avLst/>
          </a:prstGeom>
          <a:noFill/>
        </p:spPr>
        <p:txBody>
          <a:bodyPr wrap="square" rtlCol="0">
            <a:spAutoFit/>
          </a:bodyPr>
          <a:lstStyle/>
          <a:p>
            <a:r>
              <a:rPr lang="ja-JP" altLang="en-US"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内藤 喜文氏</a:t>
            </a:r>
            <a:endParaRPr kumimoji="1" lang="en-US" altLang="ja-JP" sz="2400" b="1"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湯河原町役場　参事</a:t>
            </a:r>
            <a:endParaRPr kumimoji="1"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8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昭和</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58</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年４月に湯河原町役場に入庁し、長い間、情報処理を担当し、役所の土台を支えてきた。その後、いくつかの部署を歴任し、平成</a:t>
            </a:r>
            <a:r>
              <a:rPr lang="en-US" altLang="ja-JP"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400"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年４月から地域政策課長となり、町の政策面だけでなく、複数部署にまたがる事務事業の全庁的なとりまとめを行う。現在は、所管事務の１つに国際交流があり、野毛坂グローカル奥井氏の進めるタイ国での高齢者福祉に係る視察の受け入れや勉強会等に介護部署とともに協力している。</a:t>
            </a:r>
          </a:p>
          <a:p>
            <a:endParaRPr kumimoji="1" lang="en-US" altLang="ja-JP" sz="1400" dirty="0" smtClean="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387374" y="6478475"/>
            <a:ext cx="11146090" cy="646331"/>
          </a:xfrm>
          <a:prstGeom prst="rect">
            <a:avLst/>
          </a:prstGeom>
          <a:noFill/>
        </p:spPr>
        <p:txBody>
          <a:bodyPr wrap="square" rtlCol="0">
            <a:spAutoFit/>
          </a:bodyPr>
          <a:lstStyle/>
          <a:p>
            <a:r>
              <a:rPr lang="ja-JP" altLang="en-US"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事例１</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「飯田市の地域自治をモデルとしたフィリピン・レガスピ市における参加型</a:t>
            </a:r>
            <a:r>
              <a:rPr lang="ja-JP" altLang="en-US" sz="16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地域社会</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開発の展開  ～援助する側の学びを含めて～」</a:t>
            </a:r>
          </a:p>
          <a:p>
            <a:endParaRPr kumimoji="1" lang="ja-JP" altLang="en-US"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377855" y="9340538"/>
            <a:ext cx="9824561" cy="369332"/>
          </a:xfrm>
          <a:prstGeom prst="rect">
            <a:avLst/>
          </a:prstGeom>
          <a:noFill/>
        </p:spPr>
        <p:txBody>
          <a:bodyPr wrap="square" rtlCol="0">
            <a:spAutoFit/>
          </a:bodyPr>
          <a:lstStyle/>
          <a:p>
            <a:r>
              <a:rPr lang="ja-JP" altLang="en-US">
                <a:solidFill>
                  <a:srgbClr val="FF6600"/>
                </a:solidFill>
                <a:latin typeface="Meiryo UI" panose="020B0604030504040204" pitchFamily="50" charset="-128"/>
                <a:ea typeface="Meiryo UI" panose="020B0604030504040204" pitchFamily="50" charset="-128"/>
                <a:cs typeface="Meiryo UI" panose="020B0604030504040204" pitchFamily="50" charset="-128"/>
              </a:rPr>
              <a:t>事例</a:t>
            </a:r>
            <a:r>
              <a:rPr lang="ja-JP" altLang="en-US"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自治体として初の留職プログラムの導入について～つくば市の事例～</a:t>
            </a:r>
            <a:r>
              <a:rPr lang="ja-JP" altLang="en-US"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394413" y="11307589"/>
            <a:ext cx="11544242" cy="369332"/>
          </a:xfrm>
          <a:prstGeom prst="rect">
            <a:avLst/>
          </a:prstGeom>
          <a:noFill/>
        </p:spPr>
        <p:txBody>
          <a:bodyPr wrap="square" rtlCol="0">
            <a:spAutoFit/>
          </a:bodyPr>
          <a:lstStyle/>
          <a:p>
            <a:r>
              <a:rPr lang="ja-JP" altLang="en-US"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事例３「自治体と</a:t>
            </a:r>
            <a:r>
              <a:rPr lang="en-US" altLang="ja-JP"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NGO</a:t>
            </a:r>
            <a:r>
              <a:rPr lang="ja-JP" altLang="en-US"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の連携による外国自治体幹部の訪日高齢者施策</a:t>
            </a:r>
            <a:r>
              <a:rPr lang="ja-JP" altLang="en-US"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研修 ～湯河原町</a:t>
            </a:r>
            <a:r>
              <a:rPr lang="ja-JP" altLang="en-US"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と野毛坂 グローカルの事例～」　　</a:t>
            </a:r>
          </a:p>
        </p:txBody>
      </p:sp>
      <p:pic>
        <p:nvPicPr>
          <p:cNvPr id="41" name="図 4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228020" y="9345192"/>
            <a:ext cx="1463309" cy="1874280"/>
          </a:xfrm>
          <a:prstGeom prst="rect">
            <a:avLst/>
          </a:prstGeom>
        </p:spPr>
      </p:pic>
      <p:pic>
        <p:nvPicPr>
          <p:cNvPr id="5" name="図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71742" y="11824481"/>
            <a:ext cx="1403924" cy="1983949"/>
          </a:xfrm>
          <a:prstGeom prst="rect">
            <a:avLst/>
          </a:prstGeom>
        </p:spPr>
      </p:pic>
    </p:spTree>
    <p:extLst>
      <p:ext uri="{BB962C8B-B14F-4D97-AF65-F5344CB8AC3E}">
        <p14:creationId xmlns:p14="http://schemas.microsoft.com/office/powerpoint/2010/main" val="2026797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